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1"/>
  </p:notesMasterIdLst>
  <p:handoutMasterIdLst>
    <p:handoutMasterId r:id="rId22"/>
  </p:handoutMasterIdLst>
  <p:sldIdLst>
    <p:sldId id="1777" r:id="rId2"/>
    <p:sldId id="1778" r:id="rId3"/>
    <p:sldId id="1779" r:id="rId4"/>
    <p:sldId id="1780" r:id="rId5"/>
    <p:sldId id="1781" r:id="rId6"/>
    <p:sldId id="1782" r:id="rId7"/>
    <p:sldId id="1783" r:id="rId8"/>
    <p:sldId id="1784" r:id="rId9"/>
    <p:sldId id="1785" r:id="rId10"/>
    <p:sldId id="1786" r:id="rId11"/>
    <p:sldId id="1787" r:id="rId12"/>
    <p:sldId id="1788" r:id="rId13"/>
    <p:sldId id="1789" r:id="rId14"/>
    <p:sldId id="1791" r:id="rId15"/>
    <p:sldId id="1792" r:id="rId16"/>
    <p:sldId id="1793" r:id="rId17"/>
    <p:sldId id="1794" r:id="rId18"/>
    <p:sldId id="1796" r:id="rId19"/>
    <p:sldId id="1795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1" autoAdjust="0"/>
    <p:restoredTop sz="88328" autoAdjust="0"/>
  </p:normalViewPr>
  <p:slideViewPr>
    <p:cSldViewPr>
      <p:cViewPr>
        <p:scale>
          <a:sx n="125" d="100"/>
          <a:sy n="125" d="100"/>
        </p:scale>
        <p:origin x="76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=Qk4N5kkifGQ&amp;list=PL2Th9LBsWQq7SWCgd4aMjSIIJkYwgGIZ-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2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Hidden Markov Models are trained on tagged corpora.</a:t>
            </a:r>
          </a:p>
          <a:p>
            <a:endParaRPr lang="en-US" dirty="0" smtClean="0"/>
          </a:p>
          <a:p>
            <a:r>
              <a:rPr lang="en-US" dirty="0" smtClean="0"/>
              <a:t>Fully supervised with MLE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 nouns: Professor Marcus, University of Pennsylvania, NRA</a:t>
            </a:r>
          </a:p>
          <a:p>
            <a:r>
              <a:rPr lang="en-US" dirty="0" smtClean="0"/>
              <a:t>Count</a:t>
            </a:r>
            <a:r>
              <a:rPr lang="en-US" baseline="0" dirty="0" smtClean="0"/>
              <a:t> nouns: cats, democracy, cereal.  One cat, two cats.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Mass nouns: snow, salt, communism. *One snow, two snows.</a:t>
            </a:r>
            <a:r>
              <a:rPr lang="en-US" baseline="0" dirty="0" smtClean="0"/>
              <a:t> (grammatical)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cat is cute.</a:t>
            </a:r>
            <a:r>
              <a:rPr lang="en-US" baseline="0" dirty="0" smtClean="0"/>
              <a:t> (grammatical)</a:t>
            </a:r>
            <a:endParaRPr lang="en-US" baseline="0" dirty="0" smtClean="0"/>
          </a:p>
          <a:p>
            <a:r>
              <a:rPr lang="en-US" baseline="0" dirty="0" smtClean="0"/>
              <a:t>*Cat is cute</a:t>
            </a:r>
            <a:endParaRPr lang="en-US" dirty="0" smtClean="0"/>
          </a:p>
          <a:p>
            <a:r>
              <a:rPr lang="en-US" dirty="0" smtClean="0"/>
              <a:t>Cats are cute</a:t>
            </a:r>
          </a:p>
          <a:p>
            <a:endParaRPr lang="en-US" dirty="0" smtClean="0"/>
          </a:p>
          <a:p>
            <a:r>
              <a:rPr lang="en-US" dirty="0" smtClean="0"/>
              <a:t>The snow is white.</a:t>
            </a:r>
          </a:p>
          <a:p>
            <a:r>
              <a:rPr lang="en-US" dirty="0" smtClean="0"/>
              <a:t>Snow is</a:t>
            </a:r>
            <a:r>
              <a:rPr lang="en-US" baseline="0" dirty="0" smtClean="0"/>
              <a:t> white (grammatical)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 nouns allow grammatical enumeration, occurring in both the singular and plural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goat/goats, relationship/relationships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they can be counted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goat, two goats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are used when something is conceptualized as a homogeneous group. So words like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snow, salt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communism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not counted (i.e.,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snows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communisms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can also appear without articles where singular count nouns cannot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 is white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*Goat is white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3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suffix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He/she/it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+s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They/you/I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	Compute</a:t>
            </a: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	it computes +s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eaLnBrk="1" fontAlgn="t" latinLnBrk="0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1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Qualtities</a:t>
            </a:r>
            <a:r>
              <a:rPr lang="en-US" dirty="0" smtClean="0"/>
              <a:t>: color, age, value</a:t>
            </a:r>
            <a:r>
              <a:rPr lang="en-US" baseline="0" dirty="0" smtClean="0"/>
              <a:t> (good/bad), material, subjective words (amazing)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Scalar adjectives.</a:t>
            </a:r>
          </a:p>
          <a:p>
            <a:r>
              <a:rPr lang="en-US" baseline="0" dirty="0" smtClean="0"/>
              <a:t>Temperature: lukewarm &lt; warm &lt; hot &lt; boiling &lt; scalding &lt; face-melting.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interpretation of adjective-noun pairs plays a crucial role in tasks such as rec-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ognizing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textual entailment. Formal se-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mantics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places adjectives into a taxonomy which should dictate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entailment behavior when placed in adjective-noun compounds. However, we show experimentally that the behavior of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versus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not as cut and dry as often assumed. For ex- ample, inferences are not always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while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generally considered to be mutually exclusive with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considered to entail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discuss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plications of these findings for automated natural language understanding. 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Privative Non-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\ N = ;) </a:t>
            </a:r>
            <a:endParaRPr lang="en-US" b="1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erstwhile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imaginary mock onetime past phony simulated spurious virtual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deputy fake former mythical pseudo- would-be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ex- fictional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counterfeit fabricated fictitious </a:t>
            </a:r>
          </a:p>
          <a:p>
            <a:endParaRPr lang="en-US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Non-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6⇢ N and AN \ N 6= ;) </a:t>
            </a:r>
            <a:endParaRPr lang="en-US" b="1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alleged believed dubious future likely possible probable seeming theoretical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 debatable erroneous historic mistaken potential proposed so-called uncertain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arguable disputed expected impossible ostensible predicted putative supposed unlikely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assumed doubtful faulty improbable plausible presumed questionable suspicious unsuccessful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Locatives:</a:t>
            </a:r>
            <a:r>
              <a:rPr lang="en-US" baseline="0" dirty="0" smtClean="0"/>
              <a:t> here, home, uphill</a:t>
            </a:r>
          </a:p>
          <a:p>
            <a:r>
              <a:rPr lang="en-US" b="1" baseline="0" dirty="0" smtClean="0"/>
              <a:t>Degree: </a:t>
            </a:r>
            <a:r>
              <a:rPr lang="en-US" baseline="0" dirty="0" smtClean="0"/>
              <a:t>	Very, extremely, extraordinarily, </a:t>
            </a:r>
          </a:p>
          <a:p>
            <a:r>
              <a:rPr lang="en-US" baseline="0" dirty="0" smtClean="0"/>
              <a:t>	somewhat, not really,   --</a:t>
            </a:r>
            <a:r>
              <a:rPr lang="en-US" baseline="0" dirty="0" err="1" smtClean="0"/>
              <a:t>ish</a:t>
            </a:r>
            <a:endParaRPr lang="en-US" baseline="0" dirty="0" smtClean="0"/>
          </a:p>
          <a:p>
            <a:r>
              <a:rPr lang="en-US" b="1" baseline="0" dirty="0" smtClean="0"/>
              <a:t>Manner:</a:t>
            </a:r>
            <a:r>
              <a:rPr lang="en-US" baseline="0" dirty="0" smtClean="0"/>
              <a:t> slowly / quickly, softly/gently, alluringly </a:t>
            </a:r>
          </a:p>
          <a:p>
            <a:r>
              <a:rPr lang="en-US" b="1" baseline="0" dirty="0" smtClean="0"/>
              <a:t>Temporal:</a:t>
            </a:r>
            <a:r>
              <a:rPr lang="en-US" baseline="0" dirty="0" smtClean="0"/>
              <a:t> yesterday, Monday, Last semester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Auxiliary verbs:</a:t>
            </a:r>
          </a:p>
          <a:p>
            <a:r>
              <a:rPr lang="en-US" dirty="0" smtClean="0"/>
              <a:t>Tense:</a:t>
            </a:r>
            <a:r>
              <a:rPr lang="en-US" baseline="0" dirty="0" smtClean="0"/>
              <a:t> when</a:t>
            </a:r>
          </a:p>
          <a:p>
            <a:r>
              <a:rPr lang="en-US" baseline="0" dirty="0" smtClean="0"/>
              <a:t>Aspect: still going on?</a:t>
            </a:r>
          </a:p>
          <a:p>
            <a:r>
              <a:rPr lang="en-US" baseline="0" dirty="0" smtClean="0"/>
              <a:t>Polarity negation</a:t>
            </a:r>
          </a:p>
          <a:p>
            <a:r>
              <a:rPr lang="en-US" baseline="0" dirty="0" smtClean="0"/>
              <a:t>Mood, desirable./ possible </a:t>
            </a:r>
            <a:r>
              <a:rPr lang="en-US" baseline="0" dirty="0" err="1" smtClean="0"/>
              <a:t>suggeted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8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Adj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Noun</a:t>
            </a:r>
          </a:p>
          <a:p>
            <a:pPr marL="228600" indent="-228600">
              <a:buAutoNum type="arabicPeriod"/>
            </a:pPr>
            <a:r>
              <a:rPr lang="en-US" dirty="0" smtClean="0"/>
              <a:t>Past tense verb</a:t>
            </a:r>
          </a:p>
          <a:p>
            <a:pPr marL="228600" indent="-228600">
              <a:buAutoNum type="arabicPeriod"/>
            </a:pPr>
            <a:r>
              <a:rPr lang="en-US" dirty="0" smtClean="0"/>
              <a:t>Infinitival</a:t>
            </a:r>
            <a:r>
              <a:rPr lang="en-US" baseline="0" dirty="0" smtClean="0"/>
              <a:t>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Verb+Particle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Adverb (temporal)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2/27/19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Part of Speech Tagging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 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>
            <a:noAutofit/>
          </a:bodyPr>
          <a:lstStyle/>
          <a:p>
            <a:r>
              <a:rPr lang="en-US" sz="2400" dirty="0" smtClean="0"/>
              <a:t>Word that describe properties or qualities.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119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63441" cy="4023360"/>
          </a:xfrm>
        </p:spPr>
        <p:txBody>
          <a:bodyPr>
            <a:noAutofit/>
          </a:bodyPr>
          <a:lstStyle/>
          <a:p>
            <a:r>
              <a:rPr lang="en-US" sz="2400" dirty="0" smtClean="0"/>
              <a:t>Modify verbs or whole verb phrases or other words like adjectives</a:t>
            </a:r>
          </a:p>
          <a:p>
            <a:r>
              <a:rPr lang="en-US" sz="2400" b="1" dirty="0" smtClean="0"/>
              <a:t>Locatives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Degree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Manner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Temporal</a:t>
            </a:r>
          </a:p>
        </p:txBody>
      </p:sp>
    </p:spTree>
    <p:extLst>
      <p:ext uri="{BB962C8B-B14F-4D97-AF65-F5344CB8AC3E}">
        <p14:creationId xmlns:p14="http://schemas.microsoft.com/office/powerpoint/2010/main" val="204432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Classes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666651"/>
              </p:ext>
            </p:extLst>
          </p:nvPr>
        </p:nvGraphicFramePr>
        <p:xfrm>
          <a:off x="822323" y="1846262"/>
          <a:ext cx="7635877" cy="453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238"/>
                <a:gridCol w="3703639"/>
              </a:tblGrid>
              <a:tr h="5229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numerals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one, two, nth,</a:t>
                      </a:r>
                      <a:r>
                        <a:rPr lang="en-US" baseline="0" dirty="0" smtClean="0"/>
                        <a:t> first, second, </a:t>
                      </a:r>
                      <a:r>
                        <a:rPr lang="mr-IN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prepositions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of, on, over, under, to, from, around</a:t>
                      </a:r>
                      <a:endParaRPr lang="en-US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indefinite: some, a, an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definite: the, this, that, the</a:t>
                      </a:r>
                      <a:endParaRPr lang="en-US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pronouns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she, he, it,</a:t>
                      </a:r>
                      <a:r>
                        <a:rPr lang="en-US" baseline="0" dirty="0" smtClean="0"/>
                        <a:t> they, them, who, whoever, whatever</a:t>
                      </a:r>
                      <a:endParaRPr lang="en-US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conjunctions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and, or,</a:t>
                      </a:r>
                      <a:r>
                        <a:rPr lang="en-US" baseline="0" dirty="0" smtClean="0"/>
                        <a:t> but</a:t>
                      </a:r>
                      <a:endParaRPr lang="en-US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particles (preposition joined to a verb)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knocked </a:t>
                      </a:r>
                      <a:r>
                        <a:rPr lang="en-US" b="1" dirty="0" smtClean="0"/>
                        <a:t>over</a:t>
                      </a:r>
                      <a:endParaRPr lang="en-US" b="1" dirty="0"/>
                    </a:p>
                  </a:txBody>
                  <a:tcPr/>
                </a:tc>
              </a:tr>
              <a:tr h="5229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auxiliary verbs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03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4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259249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Brown corpus – </a:t>
            </a:r>
            <a:r>
              <a:rPr lang="en-US" sz="2400" dirty="0" smtClean="0"/>
              <a:t>1 million words of 500 written English texts from different genres.</a:t>
            </a:r>
          </a:p>
          <a:p>
            <a:r>
              <a:rPr lang="en-US" sz="2400" b="1" dirty="0" smtClean="0"/>
              <a:t>WSJ corpus </a:t>
            </a:r>
            <a:r>
              <a:rPr lang="en-US" sz="2400" dirty="0" smtClean="0"/>
              <a:t>– 1 million words from the Wall Street Journal</a:t>
            </a:r>
          </a:p>
          <a:p>
            <a:r>
              <a:rPr lang="en-US" sz="2400" b="1" dirty="0" smtClean="0"/>
              <a:t>Switchboard corpus</a:t>
            </a:r>
            <a:r>
              <a:rPr lang="en-US" sz="2400" dirty="0" smtClean="0"/>
              <a:t> – 2 million words of telephone conversations</a:t>
            </a:r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654974"/>
            <a:ext cx="7630160" cy="1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Words are ambiguous, so tagging must resolve disambiguate.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" y="3048000"/>
            <a:ext cx="7772400" cy="24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words have up to 6 tags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54643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/>
                <a:gridCol w="3786810"/>
                <a:gridCol w="3786810"/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Sentence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Tag</a:t>
                      </a:r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Earnings</a:t>
                      </a:r>
                      <a:r>
                        <a:rPr lang="en-US" sz="2400" baseline="0" dirty="0" smtClean="0"/>
                        <a:t> took a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small yard in the </a:t>
                      </a:r>
                      <a:r>
                        <a:rPr lang="en-US" sz="2400" b="1" dirty="0" smtClean="0"/>
                        <a:t>back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Senators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baseline="0" dirty="0" smtClean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 started to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towards the door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lang="en-US" sz="2400" b="1" dirty="0" smtClean="0"/>
                        <a:t>buy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stock.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 was young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 for tagging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Use Bayes rule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423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</a:t>
            </a:r>
            <a:r>
              <a:rPr lang="en-US" sz="2400" b="1" dirty="0" smtClean="0"/>
              <a:t> </a:t>
            </a:r>
            <a:r>
              <a:rPr lang="en-US" sz="2400" dirty="0" smtClean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5440" y="5577840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everything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3929" y="2841766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Schoolhouse Rock</a:t>
            </a:r>
            <a:endParaRPr lang="en-US" dirty="0"/>
          </a:p>
        </p:txBody>
      </p:sp>
      <p:pic>
        <p:nvPicPr>
          <p:cNvPr id="4" name="Schoolhouse Rock Nou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737361"/>
            <a:ext cx="6828191" cy="5120639"/>
          </a:xfrm>
        </p:spPr>
      </p:pic>
    </p:spTree>
    <p:extLst>
      <p:ext uri="{BB962C8B-B14F-4D97-AF65-F5344CB8AC3E}">
        <p14:creationId xmlns:p14="http://schemas.microsoft.com/office/powerpoint/2010/main" val="99000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Ancient Greek tag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023360"/>
          </a:xfrm>
        </p:spPr>
        <p:txBody>
          <a:bodyPr/>
          <a:lstStyle/>
          <a:p>
            <a:r>
              <a:rPr lang="en-US" b="1" dirty="0" smtClean="0"/>
              <a:t>(c. 100 BC)</a:t>
            </a:r>
          </a:p>
          <a:p>
            <a:r>
              <a:rPr lang="en-US" dirty="0" smtClean="0"/>
              <a:t>Noun</a:t>
            </a:r>
          </a:p>
          <a:p>
            <a:r>
              <a:rPr lang="en-US" dirty="0" smtClean="0"/>
              <a:t>Verb</a:t>
            </a:r>
          </a:p>
          <a:p>
            <a:r>
              <a:rPr lang="en-US" dirty="0" smtClean="0"/>
              <a:t>Pronoun</a:t>
            </a:r>
          </a:p>
          <a:p>
            <a:r>
              <a:rPr lang="en-US" dirty="0" smtClean="0"/>
              <a:t>Preposition</a:t>
            </a:r>
          </a:p>
          <a:p>
            <a:r>
              <a:rPr lang="en-US" dirty="0" smtClean="0"/>
              <a:t>Adverb</a:t>
            </a:r>
          </a:p>
          <a:p>
            <a:r>
              <a:rPr lang="en-US" dirty="0" smtClean="0"/>
              <a:t>Conjunction</a:t>
            </a:r>
          </a:p>
          <a:p>
            <a:r>
              <a:rPr lang="en-US" dirty="0" smtClean="0"/>
              <a:t>Participle</a:t>
            </a:r>
          </a:p>
          <a:p>
            <a:r>
              <a:rPr lang="en-US" dirty="0" smtClean="0"/>
              <a:t>Article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45734"/>
            <a:ext cx="503135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Schoolhouse Rock tag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85986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(c. 1970)</a:t>
            </a:r>
          </a:p>
          <a:p>
            <a:r>
              <a:rPr lang="en-US" dirty="0" smtClean="0"/>
              <a:t>Noun</a:t>
            </a:r>
          </a:p>
          <a:p>
            <a:r>
              <a:rPr lang="en-US" dirty="0" smtClean="0"/>
              <a:t>Verb</a:t>
            </a:r>
          </a:p>
          <a:p>
            <a:r>
              <a:rPr lang="en-US" dirty="0" smtClean="0"/>
              <a:t>Pronoun</a:t>
            </a:r>
          </a:p>
          <a:p>
            <a:r>
              <a:rPr lang="en-US" dirty="0" smtClean="0"/>
              <a:t>Preposition</a:t>
            </a:r>
          </a:p>
          <a:p>
            <a:r>
              <a:rPr lang="en-US" dirty="0" smtClean="0"/>
              <a:t>Adverb</a:t>
            </a:r>
          </a:p>
          <a:p>
            <a:r>
              <a:rPr lang="en-US" dirty="0" smtClean="0"/>
              <a:t>Conjunction</a:t>
            </a:r>
          </a:p>
          <a:p>
            <a:r>
              <a:rPr lang="en-US" strike="sngStrike" dirty="0" smtClean="0"/>
              <a:t>Participle</a:t>
            </a:r>
          </a:p>
          <a:p>
            <a:r>
              <a:rPr lang="en-US" strike="sngStrike" dirty="0" smtClean="0"/>
              <a:t>Article</a:t>
            </a:r>
          </a:p>
          <a:p>
            <a:r>
              <a:rPr lang="en-US" dirty="0" smtClean="0"/>
              <a:t>Adjective</a:t>
            </a:r>
          </a:p>
          <a:p>
            <a:r>
              <a:rPr lang="en-US" dirty="0" smtClean="0"/>
              <a:t>Interjection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45734"/>
            <a:ext cx="4572000" cy="30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6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Every word in the vocabulary belongs to one or more of these word classes.</a:t>
            </a:r>
          </a:p>
          <a:p>
            <a:r>
              <a:rPr lang="en-US" sz="2400" dirty="0" smtClean="0"/>
              <a:t>Assigning the classes to words in a sentence is called part of speech (POS) tagging.</a:t>
            </a:r>
          </a:p>
          <a:p>
            <a:r>
              <a:rPr lang="en-US" sz="2400" dirty="0" smtClean="0"/>
              <a:t>Many words can have multiple POS tags.  </a:t>
            </a:r>
            <a:br>
              <a:rPr lang="en-US" sz="2400" dirty="0" smtClean="0"/>
            </a:br>
            <a:r>
              <a:rPr lang="en-US" sz="2400" dirty="0" smtClean="0"/>
              <a:t>Can you think of some?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827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 major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Noun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Verbs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Adjectives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Adverbs</a:t>
            </a:r>
          </a:p>
          <a:p>
            <a:pPr marL="0" indent="0">
              <a:buNone/>
            </a:pPr>
            <a:r>
              <a:rPr lang="en-US" dirty="0" smtClean="0"/>
              <a:t>English has all four but not every language does.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90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63441" cy="4023360"/>
          </a:xfrm>
        </p:spPr>
        <p:txBody>
          <a:bodyPr>
            <a:noAutofit/>
          </a:bodyPr>
          <a:lstStyle/>
          <a:p>
            <a:r>
              <a:rPr lang="en-US" sz="2400" dirty="0" smtClean="0"/>
              <a:t>Person, place or thing.</a:t>
            </a:r>
          </a:p>
          <a:p>
            <a:r>
              <a:rPr lang="en-US" sz="2400" b="1" dirty="0" smtClean="0"/>
              <a:t>Proper nouns: </a:t>
            </a:r>
            <a:r>
              <a:rPr lang="en-US" sz="2400" dirty="0" smtClean="0"/>
              <a:t>names of specific entities or people.</a:t>
            </a:r>
          </a:p>
          <a:p>
            <a:r>
              <a:rPr lang="en-US" sz="2400" b="1" dirty="0" smtClean="0"/>
              <a:t>Common nouns</a:t>
            </a:r>
          </a:p>
          <a:p>
            <a:pPr lvl="1"/>
            <a:r>
              <a:rPr lang="en-US" sz="2400" b="1" dirty="0" smtClean="0"/>
              <a:t>Count nouns - </a:t>
            </a:r>
            <a:r>
              <a:rPr lang="en-US" sz="2400" dirty="0" smtClean="0"/>
              <a:t>allow grammatical enumeration, occurring in both singular and plural.</a:t>
            </a:r>
          </a:p>
          <a:p>
            <a:pPr lvl="1"/>
            <a:r>
              <a:rPr lang="en-US" sz="2400" b="1" dirty="0" smtClean="0"/>
              <a:t>Mass nouns - </a:t>
            </a:r>
            <a:r>
              <a:rPr lang="en-US" sz="2400" dirty="0" smtClean="0"/>
              <a:t> conceptualized as homogenous groups.  Cannot be pluralized.  Can appear without determiners even in singular form.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642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 smtClean="0"/>
              <a:t>Words describing actions and processes.</a:t>
            </a:r>
          </a:p>
          <a:p>
            <a:r>
              <a:rPr lang="en-US" sz="2400" dirty="0" smtClean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51230"/>
              </p:ext>
            </p:extLst>
          </p:nvPr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/>
                <a:gridCol w="3085630"/>
                <a:gridCol w="107997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Non-3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Progressive (</a:t>
                      </a:r>
                      <a:r>
                        <a:rPr lang="en-US" dirty="0" err="1" smtClean="0"/>
                        <a:t>ing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Past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56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 smtClean="0"/>
              <a:t>Words describing actions and processes.</a:t>
            </a:r>
          </a:p>
          <a:p>
            <a:r>
              <a:rPr lang="en-US" sz="2400" dirty="0" smtClean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31153"/>
              </p:ext>
            </p:extLst>
          </p:nvPr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/>
                <a:gridCol w="3085630"/>
                <a:gridCol w="107997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Root: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suffix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baseline="0" dirty="0" smtClean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He/she/it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computes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+s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Non-3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They/you/I</a:t>
                      </a:r>
                      <a:r>
                        <a:rPr lang="en-US" baseline="0" dirty="0" smtClean="0"/>
                        <a:t> compute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__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Progressive (</a:t>
                      </a:r>
                      <a:r>
                        <a:rPr lang="en-US" dirty="0" err="1" smtClean="0"/>
                        <a:t>ing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ing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smtClean="0"/>
                        <a:t>Past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r>
                        <a:rPr lang="en-US" dirty="0" err="1" smtClean="0"/>
                        <a:t>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8329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37478</TotalTime>
  <Words>1236</Words>
  <Application>Microsoft Macintosh PowerPoint</Application>
  <PresentationFormat>On-screen Show (4:3)</PresentationFormat>
  <Paragraphs>215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Mangal</vt:lpstr>
      <vt:lpstr>Times</vt:lpstr>
      <vt:lpstr>Retrospect</vt:lpstr>
      <vt:lpstr>Part of Speech Tagging</vt:lpstr>
      <vt:lpstr>Schoolhouse Rock</vt:lpstr>
      <vt:lpstr>Ancient Greek tag set</vt:lpstr>
      <vt:lpstr>Schoolhouse Rock tag set</vt:lpstr>
      <vt:lpstr>Word classes</vt:lpstr>
      <vt:lpstr>Open classes</vt:lpstr>
      <vt:lpstr>Nouns</vt:lpstr>
      <vt:lpstr>Verbs</vt:lpstr>
      <vt:lpstr>Verbs</vt:lpstr>
      <vt:lpstr>Adjectives</vt:lpstr>
      <vt:lpstr>Adverb</vt:lpstr>
      <vt:lpstr>Closed Classes</vt:lpstr>
      <vt:lpstr>PowerPoint Presentation</vt:lpstr>
      <vt:lpstr>Corpora with manual POS tags</vt:lpstr>
      <vt:lpstr>POS Tagging</vt:lpstr>
      <vt:lpstr>Some words have up to 6 tags</vt:lpstr>
      <vt:lpstr>HMMs for tagging</vt:lpstr>
      <vt:lpstr>Simplifying Assumptions</vt:lpstr>
      <vt:lpstr>Simplifying Assumptions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1810</cp:revision>
  <cp:lastPrinted>2019-02-19T16:16:59Z</cp:lastPrinted>
  <dcterms:created xsi:type="dcterms:W3CDTF">2009-06-12T17:14:38Z</dcterms:created>
  <dcterms:modified xsi:type="dcterms:W3CDTF">2019-02-27T18:32:53Z</dcterms:modified>
</cp:coreProperties>
</file>